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8" r:id="rId10"/>
    <p:sldId id="269" r:id="rId11"/>
    <p:sldId id="264" r:id="rId12"/>
    <p:sldId id="265" r:id="rId13"/>
    <p:sldId id="266" r:id="rId14"/>
    <p:sldId id="267"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50" d="100"/>
          <a:sy n="150" d="100"/>
        </p:scale>
        <p:origin x="-72" y="-3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F77379D-5D3B-42F5-B52E-9839BEBF7AEE}" type="slidenum">
              <a:rPr lang="en-CA" smtClean="0"/>
              <a:pPr/>
              <a:t>‹#›</a:t>
            </a:fld>
            <a:endParaRPr lang="en-C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379772-E6CC-4B3C-9CFF-44AE9EE13E17}" type="datetimeFigureOut">
              <a:rPr lang="en-CA" smtClean="0"/>
              <a:pPr/>
              <a:t>25/05/2016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F77379D-5D3B-42F5-B52E-9839BEBF7AEE}" type="slidenum">
              <a:rPr lang="en-CA" smtClean="0"/>
              <a:pPr/>
              <a:t>‹#›</a:t>
            </a:fld>
            <a:endParaRPr lang="en-CA"/>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3E379772-E6CC-4B3C-9CFF-44AE9EE13E17}" type="datetimeFigureOut">
              <a:rPr lang="en-CA" smtClean="0"/>
              <a:pPr/>
              <a:t>25/05/2016</a:t>
            </a:fld>
            <a:endParaRPr lang="en-CA"/>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1F77379D-5D3B-42F5-B52E-9839BEBF7AEE}" type="slidenum">
              <a:rPr lang="en-CA" smtClean="0"/>
              <a:pPr/>
              <a:t>‹#›</a:t>
            </a:fld>
            <a:endParaRPr lang="en-CA"/>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historicacanada.ca/content/heritage-minutes/nitr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historicacanada.ca/content/heritage-minutes/nitr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A Brief History of Labour Unions in Canada </a:t>
            </a:r>
            <a:br>
              <a:rPr lang="en-CA" dirty="0" smtClean="0"/>
            </a:br>
            <a:r>
              <a:rPr lang="en-CA" dirty="0" smtClean="0"/>
              <a:t>&amp; The Role of Labour Unions</a:t>
            </a:r>
            <a:endParaRPr lang="en-CA" dirty="0"/>
          </a:p>
        </p:txBody>
      </p:sp>
      <p:sp>
        <p:nvSpPr>
          <p:cNvPr id="3" name="Subtitle 2"/>
          <p:cNvSpPr>
            <a:spLocks noGrp="1"/>
          </p:cNvSpPr>
          <p:nvPr>
            <p:ph type="subTitle" idx="1"/>
          </p:nvPr>
        </p:nvSpPr>
        <p:spPr/>
        <p:txBody>
          <a:bodyPr>
            <a:normAutofit fontScale="70000" lnSpcReduction="20000"/>
          </a:bodyPr>
          <a:lstStyle/>
          <a:p>
            <a:r>
              <a:rPr lang="en-CA" dirty="0" smtClean="0"/>
              <a:t>Cooperative Education</a:t>
            </a:r>
          </a:p>
          <a:p>
            <a:r>
              <a:rPr lang="en-CA" dirty="0" smtClean="0"/>
              <a:t>Pre-Place Orientation</a:t>
            </a:r>
          </a:p>
          <a:p>
            <a:r>
              <a:rPr lang="en-CA" dirty="0" smtClean="0"/>
              <a:t>Ms. Wilson-Clark</a:t>
            </a:r>
            <a:endParaRPr lang="en-CA" dirty="0"/>
          </a:p>
        </p:txBody>
      </p:sp>
    </p:spTree>
    <p:extLst>
      <p:ext uri="{BB962C8B-B14F-4D97-AF65-F5344CB8AC3E}">
        <p14:creationId xmlns:p14="http://schemas.microsoft.com/office/powerpoint/2010/main" xmlns="" val="3012600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Early 1900s</a:t>
            </a:r>
            <a:endParaRPr lang="en-CA" dirty="0"/>
          </a:p>
        </p:txBody>
      </p:sp>
      <p:sp>
        <p:nvSpPr>
          <p:cNvPr id="3" name="Content Placeholder 2"/>
          <p:cNvSpPr>
            <a:spLocks noGrp="1"/>
          </p:cNvSpPr>
          <p:nvPr>
            <p:ph idx="1"/>
          </p:nvPr>
        </p:nvSpPr>
        <p:spPr/>
        <p:txBody>
          <a:bodyPr/>
          <a:lstStyle/>
          <a:p>
            <a:r>
              <a:rPr lang="en-CA" dirty="0" smtClean="0"/>
              <a:t>1914 – World War One starts</a:t>
            </a:r>
          </a:p>
          <a:p>
            <a:r>
              <a:rPr lang="en-CA" dirty="0" smtClean="0"/>
              <a:t>1914 - Ontario passes the Workmen’s Compensation Act for injured on the job. A FIRST!</a:t>
            </a:r>
          </a:p>
          <a:p>
            <a:r>
              <a:rPr lang="en-CA" dirty="0" smtClean="0"/>
              <a:t>1919 – Winnipeg General Strike. Up to 30,000 workers go on strike – mailmen to firemen, to factory workers. After 42 days, 2 dead from Mounted Police attacks, hundreds injured, many jailed. The General Strike was crushed.</a:t>
            </a:r>
            <a:endParaRPr lang="en-CA" dirty="0"/>
          </a:p>
        </p:txBody>
      </p:sp>
      <p:pic>
        <p:nvPicPr>
          <p:cNvPr id="4098" name="Picture 2" descr="C:\Users\Melissa\AppData\Local\Microsoft\Windows\Temporary Internet Files\Content.IE5\39PNYRJE\MC900056835[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40152" y="404612"/>
            <a:ext cx="2232248" cy="227804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87867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Early 1900s</a:t>
            </a:r>
            <a:endParaRPr lang="en-CA" dirty="0"/>
          </a:p>
        </p:txBody>
      </p:sp>
      <p:sp>
        <p:nvSpPr>
          <p:cNvPr id="3" name="Content Placeholder 2"/>
          <p:cNvSpPr>
            <a:spLocks noGrp="1"/>
          </p:cNvSpPr>
          <p:nvPr>
            <p:ph idx="1"/>
          </p:nvPr>
        </p:nvSpPr>
        <p:spPr/>
        <p:txBody>
          <a:bodyPr/>
          <a:lstStyle/>
          <a:p>
            <a:r>
              <a:rPr lang="en-CA" dirty="0" smtClean="0"/>
              <a:t>1927 – Old Age Pensions are introduced</a:t>
            </a:r>
          </a:p>
          <a:p>
            <a:r>
              <a:rPr lang="en-CA" dirty="0" smtClean="0"/>
              <a:t>1942 – Unemployment insurance begins</a:t>
            </a:r>
          </a:p>
          <a:p>
            <a:r>
              <a:rPr lang="en-CA" dirty="0" smtClean="0"/>
              <a:t>1944 – P.C. 1003 is passed by Prime Minister King and his Cabinet (the Privy Council, hence P.C.). THE SINGLE MOST IMPORTANT LAW FOR CANADIAN WORKERS. They have the right to a union of their own choice, and employers must bargain with that union.</a:t>
            </a:r>
          </a:p>
          <a:p>
            <a:r>
              <a:rPr lang="en-CA" dirty="0" smtClean="0"/>
              <a:t>1944 – Family allowances begin (‘baby bonuses’)</a:t>
            </a:r>
          </a:p>
          <a:p>
            <a:r>
              <a:rPr lang="en-CA" dirty="0" smtClean="0"/>
              <a:t>1945 – World War Two ends. The end of the war means the beginning of strikes in all major industries. In the next two years, workers win better wages, hours, and working conditions, including vacation pay. A FIRST!</a:t>
            </a:r>
            <a:endParaRPr lang="en-CA" dirty="0"/>
          </a:p>
        </p:txBody>
      </p:sp>
      <p:pic>
        <p:nvPicPr>
          <p:cNvPr id="5122" name="Picture 2" descr="C:\Users\Melissa\AppData\Local\Microsoft\Windows\Temporary Internet Files\Content.IE5\03UE99I7\MC900048445[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91880" y="5791447"/>
            <a:ext cx="1441051" cy="1086088"/>
          </a:xfrm>
          <a:prstGeom prst="rect">
            <a:avLst/>
          </a:prstGeom>
          <a:noFill/>
          <a:extLst>
            <a:ext uri="{909E8E84-426E-40DD-AFC4-6F175D3DCCD1}">
              <a14:hiddenFill xmlns:a14="http://schemas.microsoft.com/office/drawing/2010/main" xmlns="">
                <a:solidFill>
                  <a:srgbClr val="FFFFFF"/>
                </a:solidFill>
              </a14:hiddenFill>
            </a:ext>
          </a:extLst>
        </p:spPr>
      </p:pic>
      <p:pic>
        <p:nvPicPr>
          <p:cNvPr id="5123" name="Picture 3" descr="C:\Users\Melissa\AppData\Local\Microsoft\Windows\Temporary Internet Files\Content.IE5\50MC1GAH\MC90001603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88224" y="476672"/>
            <a:ext cx="1800200" cy="18572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45409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Late 1900s</a:t>
            </a:r>
            <a:endParaRPr lang="en-CA" dirty="0"/>
          </a:p>
        </p:txBody>
      </p:sp>
      <p:sp>
        <p:nvSpPr>
          <p:cNvPr id="3" name="Content Placeholder 2"/>
          <p:cNvSpPr>
            <a:spLocks noGrp="1"/>
          </p:cNvSpPr>
          <p:nvPr>
            <p:ph idx="1"/>
          </p:nvPr>
        </p:nvSpPr>
        <p:spPr>
          <a:xfrm>
            <a:off x="1009443" y="1807361"/>
            <a:ext cx="7125112" cy="4789991"/>
          </a:xfrm>
        </p:spPr>
        <p:txBody>
          <a:bodyPr>
            <a:normAutofit lnSpcReduction="10000"/>
          </a:bodyPr>
          <a:lstStyle/>
          <a:p>
            <a:r>
              <a:rPr lang="en-CA" sz="1900" dirty="0" smtClean="0"/>
              <a:t>1966</a:t>
            </a:r>
          </a:p>
          <a:p>
            <a:pPr lvl="1"/>
            <a:r>
              <a:rPr lang="en-CA" sz="1700" dirty="0"/>
              <a:t>Quebec teachers’ strike. The Quebec government forced them to return to work.</a:t>
            </a:r>
          </a:p>
          <a:p>
            <a:pPr lvl="1"/>
            <a:r>
              <a:rPr lang="en-CA" sz="1700" dirty="0"/>
              <a:t>Canada Pension Plan starts</a:t>
            </a:r>
          </a:p>
          <a:p>
            <a:pPr lvl="1"/>
            <a:r>
              <a:rPr lang="en-CA" sz="1700" dirty="0"/>
              <a:t>The merger of Civil Service Association and Civil Service Federation, to form the Public Service Alliance of Canada (PSAC)</a:t>
            </a:r>
          </a:p>
          <a:p>
            <a:r>
              <a:rPr lang="en-CA" sz="1900" dirty="0" smtClean="0"/>
              <a:t>1967 </a:t>
            </a:r>
          </a:p>
          <a:p>
            <a:pPr lvl="1"/>
            <a:r>
              <a:rPr lang="en-CA" sz="1700" dirty="0" smtClean="0"/>
              <a:t>Canada’s 100</a:t>
            </a:r>
            <a:r>
              <a:rPr lang="en-CA" sz="1700" baseline="30000" dirty="0" smtClean="0"/>
              <a:t>th</a:t>
            </a:r>
            <a:r>
              <a:rPr lang="en-CA" sz="1700" dirty="0" smtClean="0"/>
              <a:t> birthday</a:t>
            </a:r>
          </a:p>
          <a:p>
            <a:pPr lvl="1"/>
            <a:r>
              <a:rPr lang="en-CA" sz="1700" dirty="0" smtClean="0"/>
              <a:t>The Public Service Staff Relations Act is passes. This is THE SINGLE MOST IMPORTANT LAW FOR ALL PUBLIC EMPLOYES. The act gives them the same rights as other workers, including the right to strike (except the Mounties and armed forces). This law was a direct result of the illegal postal strike of 1965.</a:t>
            </a:r>
          </a:p>
          <a:p>
            <a:pPr lvl="1"/>
            <a:endParaRPr lang="en-CA" dirty="0"/>
          </a:p>
        </p:txBody>
      </p:sp>
      <p:pic>
        <p:nvPicPr>
          <p:cNvPr id="7170" name="Picture 2" descr="C:\Users\Melissa\AppData\Local\Microsoft\Windows\Temporary Internet Files\Content.IE5\HC1LW5UI\MC900436856[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60232" y="404664"/>
            <a:ext cx="1647825" cy="1828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88865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Late 1900s</a:t>
            </a:r>
            <a:endParaRPr lang="en-CA" dirty="0"/>
          </a:p>
        </p:txBody>
      </p:sp>
      <p:sp>
        <p:nvSpPr>
          <p:cNvPr id="3" name="Content Placeholder 2"/>
          <p:cNvSpPr>
            <a:spLocks noGrp="1"/>
          </p:cNvSpPr>
          <p:nvPr>
            <p:ph idx="1"/>
          </p:nvPr>
        </p:nvSpPr>
        <p:spPr>
          <a:xfrm>
            <a:off x="1009443" y="1412777"/>
            <a:ext cx="7125112" cy="5445224"/>
          </a:xfrm>
        </p:spPr>
        <p:txBody>
          <a:bodyPr>
            <a:normAutofit/>
          </a:bodyPr>
          <a:lstStyle/>
          <a:p>
            <a:r>
              <a:rPr lang="en-CA" sz="2000" dirty="0" smtClean="0"/>
              <a:t>1982 </a:t>
            </a:r>
          </a:p>
          <a:p>
            <a:pPr lvl="1"/>
            <a:r>
              <a:rPr lang="en-CA" sz="1800" dirty="0" smtClean="0"/>
              <a:t>Chrysler Strike. Bob White, president of CAW, takes on the automotive giant and wins</a:t>
            </a:r>
          </a:p>
          <a:p>
            <a:pPr lvl="1"/>
            <a:r>
              <a:rPr lang="en-CA" sz="1800" dirty="0" smtClean="0"/>
              <a:t>The Canadian Federation of Labour is founded</a:t>
            </a:r>
          </a:p>
          <a:p>
            <a:r>
              <a:rPr lang="en-CA" sz="2000" dirty="0" smtClean="0"/>
              <a:t>1997</a:t>
            </a:r>
          </a:p>
          <a:p>
            <a:pPr lvl="1"/>
            <a:r>
              <a:rPr lang="en-CA" sz="1800" dirty="0" smtClean="0"/>
              <a:t>The Ontario teachers’ unions protest the Harris’ governments education initiatives with an illegal strike. The largest in North American history with 126,000 teachers on strike. They are forced back to work after 2 weeks.</a:t>
            </a:r>
          </a:p>
          <a:p>
            <a:pPr lvl="1"/>
            <a:r>
              <a:rPr lang="en-CA" sz="1800" dirty="0" smtClean="0"/>
              <a:t>Bill 160 is introduced that places control of education policy in the hands of the provincial government</a:t>
            </a:r>
            <a:endParaRPr lang="en-CA" sz="1800" dirty="0"/>
          </a:p>
          <a:p>
            <a:pPr lvl="1"/>
            <a:endParaRPr lang="en-CA" dirty="0"/>
          </a:p>
          <a:p>
            <a:pPr marL="457200" lvl="1" indent="0">
              <a:buNone/>
            </a:pPr>
            <a:r>
              <a:rPr lang="en-CA" sz="1000" dirty="0" smtClean="0"/>
              <a:t>Source: BC Teachers Federation. March 1998. Teacher Newsmagazine. http</a:t>
            </a:r>
            <a:r>
              <a:rPr lang="en-CA" sz="1000" dirty="0"/>
              <a:t>://www.bctf.ca/publications/NewsmagArticle.aspx?id=13804</a:t>
            </a:r>
          </a:p>
          <a:p>
            <a:pPr lvl="1"/>
            <a:endParaRPr lang="en-CA" dirty="0" smtClean="0"/>
          </a:p>
        </p:txBody>
      </p:sp>
      <p:pic>
        <p:nvPicPr>
          <p:cNvPr id="6146" name="Picture 2" descr="C:\Users\Melissa\AppData\Local\Microsoft\Windows\Temporary Internet Files\Content.IE5\03UE99I7\MC900436852[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16216" y="188640"/>
            <a:ext cx="1870075" cy="1841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67866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Labour Unions Today</a:t>
            </a:r>
            <a:endParaRPr lang="en-CA" dirty="0"/>
          </a:p>
        </p:txBody>
      </p:sp>
      <p:sp>
        <p:nvSpPr>
          <p:cNvPr id="3" name="Content Placeholder 2"/>
          <p:cNvSpPr>
            <a:spLocks noGrp="1"/>
          </p:cNvSpPr>
          <p:nvPr>
            <p:ph idx="1"/>
          </p:nvPr>
        </p:nvSpPr>
        <p:spPr>
          <a:xfrm>
            <a:off x="1009443" y="1556792"/>
            <a:ext cx="7125112" cy="4896543"/>
          </a:xfrm>
        </p:spPr>
        <p:txBody>
          <a:bodyPr>
            <a:noAutofit/>
          </a:bodyPr>
          <a:lstStyle/>
          <a:p>
            <a:r>
              <a:rPr lang="en-CA" dirty="0" smtClean="0"/>
              <a:t>Unions operate on the same basic principles today, bargaining for such items as:</a:t>
            </a:r>
          </a:p>
          <a:p>
            <a:pPr lvl="1"/>
            <a:r>
              <a:rPr lang="en-CA" dirty="0" smtClean="0"/>
              <a:t>Fair wages that take into account the rising cost of living</a:t>
            </a:r>
          </a:p>
          <a:p>
            <a:pPr lvl="1"/>
            <a:r>
              <a:rPr lang="en-CA" dirty="0" smtClean="0"/>
              <a:t>Work security</a:t>
            </a:r>
          </a:p>
          <a:p>
            <a:pPr lvl="1"/>
            <a:r>
              <a:rPr lang="en-CA" dirty="0" smtClean="0"/>
              <a:t>Safe, clean working conditions</a:t>
            </a:r>
          </a:p>
          <a:p>
            <a:pPr lvl="1"/>
            <a:r>
              <a:rPr lang="en-CA" dirty="0" smtClean="0"/>
              <a:t>Recognition of seniority in relation to promotions, layoffs, rehiring, and choice of working hours and vacation times</a:t>
            </a:r>
          </a:p>
          <a:p>
            <a:pPr lvl="1"/>
            <a:r>
              <a:rPr lang="en-CA" dirty="0" smtClean="0"/>
              <a:t>Discontinuance of favouritism and similar injustices to employees</a:t>
            </a:r>
          </a:p>
          <a:p>
            <a:pPr lvl="1"/>
            <a:r>
              <a:rPr lang="en-CA" dirty="0" smtClean="0"/>
              <a:t>Proper grievance procedures to enable </a:t>
            </a:r>
            <a:r>
              <a:rPr lang="en-CA" dirty="0" err="1" smtClean="0"/>
              <a:t>employess</a:t>
            </a:r>
            <a:r>
              <a:rPr lang="en-CA" dirty="0" smtClean="0"/>
              <a:t> to present justified complaints to unbiased committees</a:t>
            </a:r>
          </a:p>
          <a:p>
            <a:pPr lvl="1"/>
            <a:r>
              <a:rPr lang="en-CA" dirty="0" smtClean="0"/>
              <a:t>Agreements that provide extended maternity and sick leaves, and regular yearly vacations</a:t>
            </a:r>
          </a:p>
          <a:p>
            <a:pPr lvl="1"/>
            <a:r>
              <a:rPr lang="en-CA" dirty="0" smtClean="0"/>
              <a:t>Satisfactory retirement programs</a:t>
            </a:r>
            <a:endParaRPr lang="en-CA" dirty="0"/>
          </a:p>
        </p:txBody>
      </p:sp>
      <p:pic>
        <p:nvPicPr>
          <p:cNvPr id="8194" name="Picture 2" descr="C:\Users\Melissa\AppData\Local\Microsoft\Windows\Temporary Internet Files\Content.IE5\HC1LW5UI\MC910216346[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84168" y="0"/>
            <a:ext cx="2875018" cy="181789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311960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BREAK!</a:t>
            </a:r>
          </a:p>
          <a:p>
            <a:r>
              <a:rPr lang="en-CA" dirty="0" smtClean="0"/>
              <a:t>Remember to submit your Historical Hierarchies chart to Ms. Wilson-Clark for assessment of your knowledge from today’s lesson</a:t>
            </a:r>
          </a:p>
          <a:p>
            <a:r>
              <a:rPr lang="en-CA" dirty="0" smtClean="0"/>
              <a:t>Pick up the handout for the next lesson too!</a:t>
            </a:r>
          </a:p>
          <a:p>
            <a:pPr marL="0" indent="0">
              <a:buNone/>
            </a:pPr>
            <a:endParaRPr lang="en-CA" dirty="0" smtClean="0"/>
          </a:p>
        </p:txBody>
      </p:sp>
      <p:pic>
        <p:nvPicPr>
          <p:cNvPr id="10242" name="Picture 2" descr="C:\Users\Melissa\AppData\Local\Microsoft\Windows\Temporary Internet Files\Content.IE5\HC1LW5UI\MC900053965[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848" y="957379"/>
            <a:ext cx="2376264" cy="23046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328084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Role of Labour Unions</a:t>
            </a:r>
            <a:endParaRPr lang="en-CA" dirty="0"/>
          </a:p>
        </p:txBody>
      </p:sp>
      <p:sp>
        <p:nvSpPr>
          <p:cNvPr id="3" name="Content Placeholder 2"/>
          <p:cNvSpPr>
            <a:spLocks noGrp="1"/>
          </p:cNvSpPr>
          <p:nvPr>
            <p:ph idx="1"/>
          </p:nvPr>
        </p:nvSpPr>
        <p:spPr/>
        <p:txBody>
          <a:bodyPr/>
          <a:lstStyle/>
          <a:p>
            <a:r>
              <a:rPr lang="en-CA" dirty="0" smtClean="0"/>
              <a:t>Union members account for more than 37% of the non-agricultural, paid labour force. </a:t>
            </a:r>
          </a:p>
          <a:p>
            <a:r>
              <a:rPr lang="en-CA" dirty="0" smtClean="0"/>
              <a:t>Non-unionized employees can thank the unions for the general improvement in working conditions and employee benefits (e.g. higher wages)</a:t>
            </a:r>
            <a:endParaRPr lang="en-CA" dirty="0"/>
          </a:p>
        </p:txBody>
      </p:sp>
      <p:pic>
        <p:nvPicPr>
          <p:cNvPr id="9218" name="Picture 2" descr="C:\Users\Melissa\AppData\Local\Microsoft\Windows\Temporary Internet Files\Content.IE5\HC1LW5UI\MC900441316[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1800" y="4365104"/>
            <a:ext cx="2743200" cy="2743200"/>
          </a:xfrm>
          <a:prstGeom prst="rect">
            <a:avLst/>
          </a:prstGeom>
          <a:noFill/>
          <a:extLst>
            <a:ext uri="{909E8E84-426E-40DD-AFC4-6F175D3DCCD1}">
              <a14:hiddenFill xmlns:a14="http://schemas.microsoft.com/office/drawing/2010/main" xmlns="">
                <a:solidFill>
                  <a:srgbClr val="FFFFFF"/>
                </a:solidFill>
              </a14:hiddenFill>
            </a:ext>
          </a:extLst>
        </p:spPr>
      </p:pic>
      <p:pic>
        <p:nvPicPr>
          <p:cNvPr id="9219" name="Picture 3" descr="C:\Users\Melissa\AppData\Local\Microsoft\Windows\Temporary Internet Files\Content.IE5\03UE99I7\MC900432515[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04248" y="969399"/>
            <a:ext cx="1838325" cy="1838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29617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Unions Operate</a:t>
            </a:r>
            <a:endParaRPr lang="en-CA" dirty="0"/>
          </a:p>
        </p:txBody>
      </p:sp>
      <p:sp>
        <p:nvSpPr>
          <p:cNvPr id="3" name="Content Placeholder 2"/>
          <p:cNvSpPr>
            <a:spLocks noGrp="1"/>
          </p:cNvSpPr>
          <p:nvPr>
            <p:ph idx="1"/>
          </p:nvPr>
        </p:nvSpPr>
        <p:spPr/>
        <p:txBody>
          <a:bodyPr/>
          <a:lstStyle/>
          <a:p>
            <a:r>
              <a:rPr lang="en-CA" b="1" dirty="0" smtClean="0"/>
              <a:t>Labour Unions </a:t>
            </a:r>
            <a:r>
              <a:rPr lang="en-CA" dirty="0" smtClean="0"/>
              <a:t>are made up of people who work in similar occupations or organizations. </a:t>
            </a:r>
          </a:p>
          <a:p>
            <a:r>
              <a:rPr lang="en-CA" dirty="0" smtClean="0"/>
              <a:t>The main function of each unit is </a:t>
            </a:r>
            <a:r>
              <a:rPr lang="en-CA" b="1" dirty="0" smtClean="0"/>
              <a:t>collective bargaining, </a:t>
            </a:r>
            <a:r>
              <a:rPr lang="en-CA" dirty="0" smtClean="0"/>
              <a:t>which means that representatives of the employees and of the employer bargain for improved wages, benefits, and working conditions.</a:t>
            </a:r>
          </a:p>
          <a:p>
            <a:r>
              <a:rPr lang="en-CA" dirty="0" smtClean="0"/>
              <a:t>The agreement between the two sets of representatives is called a </a:t>
            </a:r>
            <a:r>
              <a:rPr lang="en-CA" b="1" dirty="0" smtClean="0"/>
              <a:t>collective agreement</a:t>
            </a:r>
            <a:r>
              <a:rPr lang="en-CA" dirty="0" smtClean="0"/>
              <a:t>, a legal document that lists the items agreed to by both sides during negotiations</a:t>
            </a:r>
            <a:endParaRPr lang="en-CA" dirty="0"/>
          </a:p>
        </p:txBody>
      </p:sp>
      <p:pic>
        <p:nvPicPr>
          <p:cNvPr id="11266" name="Picture 2" descr="C:\Users\Melissa\AppData\Local\Microsoft\Windows\Temporary Internet Files\Content.IE5\03UE99I7\MC900384384[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830446" y="260648"/>
            <a:ext cx="3057375" cy="194421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70687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How a Union is Formed</a:t>
            </a:r>
            <a:endParaRPr lang="en-CA" dirty="0"/>
          </a:p>
        </p:txBody>
      </p:sp>
      <p:sp>
        <p:nvSpPr>
          <p:cNvPr id="3" name="Content Placeholder 2"/>
          <p:cNvSpPr>
            <a:spLocks noGrp="1"/>
          </p:cNvSpPr>
          <p:nvPr>
            <p:ph idx="1"/>
          </p:nvPr>
        </p:nvSpPr>
        <p:spPr/>
        <p:txBody>
          <a:bodyPr/>
          <a:lstStyle/>
          <a:p>
            <a:r>
              <a:rPr lang="en-CA" dirty="0" smtClean="0"/>
              <a:t>The following steps are involved in the formation of a union:</a:t>
            </a:r>
          </a:p>
          <a:p>
            <a:pPr lvl="1"/>
            <a:r>
              <a:rPr lang="en-CA" dirty="0" smtClean="0"/>
              <a:t>1. Identification of the group of employees that the unions is to represent</a:t>
            </a:r>
          </a:p>
          <a:p>
            <a:pPr lvl="1"/>
            <a:r>
              <a:rPr lang="en-CA" dirty="0" smtClean="0"/>
              <a:t>2. An invitation is extended to the identified group of employees by the union organizers</a:t>
            </a:r>
          </a:p>
          <a:p>
            <a:pPr lvl="1"/>
            <a:r>
              <a:rPr lang="en-CA" dirty="0" smtClean="0"/>
              <a:t>3. When the union has the support of the majority of qualified employees, an application for certification is made to the appropriate labour relations board</a:t>
            </a:r>
          </a:p>
          <a:p>
            <a:pPr lvl="1"/>
            <a:r>
              <a:rPr lang="en-CA" dirty="0" smtClean="0"/>
              <a:t>4. Once certification has been granted, the members of the new union elect their own officers, such as president, vice-president, secretary and treasurer</a:t>
            </a:r>
          </a:p>
        </p:txBody>
      </p:sp>
      <p:pic>
        <p:nvPicPr>
          <p:cNvPr id="5122" name="Picture 2" descr="C:\Users\Melissa\AppData\Local\Microsoft\Windows\Temporary Internet Files\Content.IE5\HC1LW5UI\MC900334268[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20272" y="404664"/>
            <a:ext cx="1815084" cy="17565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224854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Collective Bargaining</a:t>
            </a:r>
            <a:endParaRPr lang="en-CA" dirty="0"/>
          </a:p>
        </p:txBody>
      </p:sp>
      <p:sp>
        <p:nvSpPr>
          <p:cNvPr id="3" name="Content Placeholder 2"/>
          <p:cNvSpPr>
            <a:spLocks noGrp="1"/>
          </p:cNvSpPr>
          <p:nvPr>
            <p:ph idx="1"/>
          </p:nvPr>
        </p:nvSpPr>
        <p:spPr>
          <a:xfrm>
            <a:off x="1009443" y="1412777"/>
            <a:ext cx="7125112" cy="5328592"/>
          </a:xfrm>
        </p:spPr>
        <p:txBody>
          <a:bodyPr>
            <a:normAutofit fontScale="92500" lnSpcReduction="20000"/>
          </a:bodyPr>
          <a:lstStyle/>
          <a:p>
            <a:r>
              <a:rPr lang="en-CA" dirty="0" smtClean="0"/>
              <a:t>A union can begin </a:t>
            </a:r>
            <a:r>
              <a:rPr lang="en-CA" b="1" dirty="0" smtClean="0"/>
              <a:t>collective bargaining </a:t>
            </a:r>
            <a:r>
              <a:rPr lang="en-CA" dirty="0" smtClean="0"/>
              <a:t>when it has the support of the majority of its employees and has received official certification. The most common procedure is for the members to hold a meeting, or series of meetings to decide on the proposals that will be made to management.</a:t>
            </a:r>
          </a:p>
          <a:p>
            <a:r>
              <a:rPr lang="en-CA" dirty="0" smtClean="0"/>
              <a:t>Members are selected to act on the </a:t>
            </a:r>
            <a:r>
              <a:rPr lang="en-CA" b="1" dirty="0" smtClean="0"/>
              <a:t>bargaining committee</a:t>
            </a:r>
            <a:r>
              <a:rPr lang="en-CA" dirty="0" smtClean="0"/>
              <a:t>.</a:t>
            </a:r>
          </a:p>
          <a:p>
            <a:r>
              <a:rPr lang="en-CA" dirty="0" smtClean="0"/>
              <a:t>A </a:t>
            </a:r>
            <a:r>
              <a:rPr lang="en-CA" b="1" dirty="0" smtClean="0"/>
              <a:t>negotiator</a:t>
            </a:r>
            <a:r>
              <a:rPr lang="en-CA" dirty="0" smtClean="0"/>
              <a:t> might be provided by the national or international union to provide consultation on wage scales, employee benefits and negotiation strategies</a:t>
            </a:r>
          </a:p>
          <a:p>
            <a:r>
              <a:rPr lang="en-CA" dirty="0" smtClean="0"/>
              <a:t>The </a:t>
            </a:r>
            <a:r>
              <a:rPr lang="en-CA" b="1" dirty="0" smtClean="0"/>
              <a:t>contract proposal </a:t>
            </a:r>
            <a:r>
              <a:rPr lang="en-CA" dirty="0" smtClean="0"/>
              <a:t>advanced by the union might cover a wide range of issues (e.g. wages, job security, pension plans, benefits). The members of the local union vote on exactly what proposals are to be made.</a:t>
            </a:r>
          </a:p>
          <a:p>
            <a:r>
              <a:rPr lang="en-CA" dirty="0" smtClean="0"/>
              <a:t>Bargaining if often a slow process that includes </a:t>
            </a:r>
            <a:r>
              <a:rPr lang="en-CA" b="1" dirty="0" smtClean="0"/>
              <a:t>counter-proposals </a:t>
            </a:r>
            <a:r>
              <a:rPr lang="en-CA" dirty="0" smtClean="0"/>
              <a:t>from management, followed by periods of discussion and often concessions made by each side.</a:t>
            </a:r>
          </a:p>
          <a:p>
            <a:r>
              <a:rPr lang="en-CA" dirty="0" smtClean="0"/>
              <a:t>Voluntary agreements are usually reached between management and employees. The terms of the agreement are written into a </a:t>
            </a:r>
            <a:r>
              <a:rPr lang="en-CA" b="1" dirty="0" smtClean="0"/>
              <a:t>contract</a:t>
            </a:r>
            <a:r>
              <a:rPr lang="en-CA" dirty="0" smtClean="0"/>
              <a:t>. The contract governs the wages, and other terms of employment for a specific period of time.</a:t>
            </a:r>
            <a:endParaRPr lang="en-CA" dirty="0"/>
          </a:p>
        </p:txBody>
      </p:sp>
      <p:pic>
        <p:nvPicPr>
          <p:cNvPr id="6146" name="Picture 2" descr="C:\Users\Melissa\AppData\Local\Microsoft\Windows\Temporary Internet Files\Content.IE5\50MC1GAH\MC900295567[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84368" y="2780928"/>
            <a:ext cx="1471188" cy="18604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26803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Labour in the Early 20</a:t>
            </a:r>
            <a:r>
              <a:rPr lang="en-CA" baseline="30000" dirty="0" smtClean="0"/>
              <a:t>th</a:t>
            </a:r>
            <a:r>
              <a:rPr lang="en-CA" dirty="0" smtClean="0"/>
              <a:t> Century</a:t>
            </a:r>
            <a:endParaRPr lang="en-CA" dirty="0"/>
          </a:p>
        </p:txBody>
      </p:sp>
      <p:sp>
        <p:nvSpPr>
          <p:cNvPr id="3" name="Content Placeholder 2"/>
          <p:cNvSpPr>
            <a:spLocks noGrp="1"/>
          </p:cNvSpPr>
          <p:nvPr>
            <p:ph idx="1"/>
          </p:nvPr>
        </p:nvSpPr>
        <p:spPr>
          <a:xfrm>
            <a:off x="1009443" y="1412777"/>
            <a:ext cx="7125112" cy="4446022"/>
          </a:xfrm>
        </p:spPr>
        <p:txBody>
          <a:bodyPr/>
          <a:lstStyle/>
          <a:p>
            <a:r>
              <a:rPr lang="en-CA" dirty="0" smtClean="0"/>
              <a:t>The conditions of employment as well as the age of workers in the early 1900s were significantly different than today</a:t>
            </a:r>
          </a:p>
          <a:p>
            <a:pPr lvl="1"/>
            <a:r>
              <a:rPr lang="en-CA" dirty="0" smtClean="0"/>
              <a:t>Children were out working jobs such as domestic servants, shoeshine boy, newspaper deliverers and miners</a:t>
            </a:r>
          </a:p>
          <a:p>
            <a:pPr lvl="1"/>
            <a:r>
              <a:rPr lang="en-CA" dirty="0" smtClean="0"/>
              <a:t>Low wages were standard with many </a:t>
            </a:r>
            <a:r>
              <a:rPr lang="en-CA" dirty="0" err="1" smtClean="0"/>
              <a:t>labourious</a:t>
            </a:r>
            <a:r>
              <a:rPr lang="en-CA" dirty="0" smtClean="0"/>
              <a:t> and service type jobs</a:t>
            </a:r>
          </a:p>
          <a:p>
            <a:pPr lvl="1"/>
            <a:r>
              <a:rPr lang="en-CA" dirty="0" smtClean="0"/>
              <a:t>Employees were severely mistreated as there were no laws or standards to prevent employers from abusing their workers</a:t>
            </a:r>
          </a:p>
          <a:p>
            <a:pPr lvl="1"/>
            <a:r>
              <a:rPr lang="en-CA" dirty="0" smtClean="0"/>
              <a:t>Most Canadians lacked a formal education required for more higher class jobs</a:t>
            </a:r>
            <a:endParaRPr lang="en-CA" dirty="0"/>
          </a:p>
        </p:txBody>
      </p:sp>
    </p:spTree>
    <p:extLst>
      <p:ext uri="{BB962C8B-B14F-4D97-AF65-F5344CB8AC3E}">
        <p14:creationId xmlns:p14="http://schemas.microsoft.com/office/powerpoint/2010/main" xmlns="" val="374422881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Problems in the Bargaining Process</a:t>
            </a:r>
            <a:endParaRPr lang="en-CA" dirty="0"/>
          </a:p>
        </p:txBody>
      </p:sp>
      <p:sp>
        <p:nvSpPr>
          <p:cNvPr id="3" name="Content Placeholder 2"/>
          <p:cNvSpPr>
            <a:spLocks noGrp="1"/>
          </p:cNvSpPr>
          <p:nvPr>
            <p:ph idx="1"/>
          </p:nvPr>
        </p:nvSpPr>
        <p:spPr/>
        <p:txBody>
          <a:bodyPr>
            <a:normAutofit lnSpcReduction="10000"/>
          </a:bodyPr>
          <a:lstStyle/>
          <a:p>
            <a:r>
              <a:rPr lang="en-CA" dirty="0" smtClean="0"/>
              <a:t>If the two parties find it impossible to reach an agreement, then government assistance is provided under the provincial labour laws and federal legislation.</a:t>
            </a:r>
          </a:p>
          <a:p>
            <a:pPr lvl="1"/>
            <a:r>
              <a:rPr lang="en-CA" dirty="0" smtClean="0"/>
              <a:t>A </a:t>
            </a:r>
            <a:r>
              <a:rPr lang="en-CA" b="1" dirty="0" smtClean="0"/>
              <a:t>conciliation officer, </a:t>
            </a:r>
            <a:r>
              <a:rPr lang="en-CA" dirty="0" smtClean="0"/>
              <a:t>usually a government official, is appointed. This person meets with union and management representatives to determine the nature and extent of their difference. If possible, the conciliation officer helps the two sides to resolve their difference, and a contract is signed.</a:t>
            </a:r>
          </a:p>
          <a:p>
            <a:pPr lvl="1"/>
            <a:r>
              <a:rPr lang="en-CA" dirty="0" smtClean="0"/>
              <a:t>If the first step fails, then a </a:t>
            </a:r>
            <a:r>
              <a:rPr lang="en-CA" b="1" dirty="0" smtClean="0"/>
              <a:t>conciliation board </a:t>
            </a:r>
            <a:r>
              <a:rPr lang="en-CA" dirty="0" smtClean="0"/>
              <a:t>is established – made up of a union rep, a management rep and a chairperson selected by these two reps. If they cannot agree on a chairperson then the Ministry of Labour will appoint one. The board conducts hearings, listens to both sides, and then prepares a report. If an agreement is not reached, and a contract signed, then the employees are in a legal position to </a:t>
            </a:r>
            <a:r>
              <a:rPr lang="en-CA" b="1" dirty="0" smtClean="0"/>
              <a:t>strike</a:t>
            </a:r>
            <a:r>
              <a:rPr lang="en-CA" dirty="0" smtClean="0"/>
              <a:t>.</a:t>
            </a:r>
            <a:endParaRPr lang="en-CA" dirty="0"/>
          </a:p>
        </p:txBody>
      </p:sp>
      <p:pic>
        <p:nvPicPr>
          <p:cNvPr id="7170" name="Picture 2" descr="C:\Users\Melissa\AppData\Local\Microsoft\Windows\Temporary Internet Files\Content.IE5\HC1LW5UI\MC900233028[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64288" y="260648"/>
            <a:ext cx="1726571" cy="175661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19466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Strike</a:t>
            </a:r>
            <a:endParaRPr lang="en-CA"/>
          </a:p>
        </p:txBody>
      </p:sp>
      <p:sp>
        <p:nvSpPr>
          <p:cNvPr id="3" name="Content Placeholder 2"/>
          <p:cNvSpPr>
            <a:spLocks noGrp="1"/>
          </p:cNvSpPr>
          <p:nvPr>
            <p:ph idx="1"/>
          </p:nvPr>
        </p:nvSpPr>
        <p:spPr>
          <a:xfrm>
            <a:off x="1009443" y="1484785"/>
            <a:ext cx="7125112" cy="5184576"/>
          </a:xfrm>
        </p:spPr>
        <p:txBody>
          <a:bodyPr>
            <a:normAutofit/>
          </a:bodyPr>
          <a:lstStyle/>
          <a:p>
            <a:r>
              <a:rPr lang="en-CA" dirty="0" smtClean="0"/>
              <a:t>The final decision as to whether there will be a strike rests with the employees concerned. First the union members vote on what action should be taken, and in many cases an agreement is reached and a contract signed without any strike action.</a:t>
            </a:r>
          </a:p>
          <a:p>
            <a:r>
              <a:rPr lang="en-CA" dirty="0" smtClean="0"/>
              <a:t>In about 10% of contract negotiations, strike action is considered necessary</a:t>
            </a:r>
          </a:p>
          <a:p>
            <a:r>
              <a:rPr lang="en-CA" dirty="0" smtClean="0"/>
              <a:t>When a </a:t>
            </a:r>
            <a:r>
              <a:rPr lang="en-CA" b="1" dirty="0" smtClean="0"/>
              <a:t>strike </a:t>
            </a:r>
            <a:r>
              <a:rPr lang="en-CA" dirty="0" smtClean="0"/>
              <a:t>occurs, employees usually picket their place of employment to draw attention to their problem. </a:t>
            </a:r>
          </a:p>
          <a:p>
            <a:r>
              <a:rPr lang="en-CA" dirty="0" smtClean="0"/>
              <a:t>A strike means hardship for employees, management and the public: the employees lose their wages, the company loses money because of discontinued operations.</a:t>
            </a:r>
          </a:p>
          <a:p>
            <a:r>
              <a:rPr lang="en-CA" dirty="0" smtClean="0"/>
              <a:t>When a company hires non-union workers to replace the unionized workers during a strike, the replacements are often referred to as </a:t>
            </a:r>
            <a:r>
              <a:rPr lang="en-CA" b="1" dirty="0" smtClean="0"/>
              <a:t>scabs</a:t>
            </a:r>
            <a:r>
              <a:rPr lang="en-CA" dirty="0" smtClean="0"/>
              <a:t>.</a:t>
            </a:r>
            <a:endParaRPr lang="en-CA" dirty="0"/>
          </a:p>
        </p:txBody>
      </p:sp>
      <p:pic>
        <p:nvPicPr>
          <p:cNvPr id="8194" name="Picture 2" descr="C:\Users\Melissa\AppData\Local\Microsoft\Windows\Temporary Internet Files\Content.IE5\HC1LW5UI\MC900216970[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33214" y="2132856"/>
            <a:ext cx="1335938" cy="18178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678623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Strike</a:t>
            </a:r>
            <a:endParaRPr lang="en-CA" dirty="0"/>
          </a:p>
        </p:txBody>
      </p:sp>
      <p:sp>
        <p:nvSpPr>
          <p:cNvPr id="3" name="Content Placeholder 2"/>
          <p:cNvSpPr>
            <a:spLocks noGrp="1"/>
          </p:cNvSpPr>
          <p:nvPr>
            <p:ph idx="1"/>
          </p:nvPr>
        </p:nvSpPr>
        <p:spPr/>
        <p:txBody>
          <a:bodyPr/>
          <a:lstStyle/>
          <a:p>
            <a:r>
              <a:rPr lang="en-CA" dirty="0" smtClean="0"/>
              <a:t>Some provinces have anti-scab laws that prevent management from hiring non-union labour to fill union positions.</a:t>
            </a:r>
          </a:p>
          <a:p>
            <a:r>
              <a:rPr lang="en-CA" dirty="0" smtClean="0"/>
              <a:t>Unions members vote to strike or to end a strike at the local level. Sometimes a strike is ended when management obtains an </a:t>
            </a:r>
            <a:r>
              <a:rPr lang="en-CA" b="1" dirty="0" smtClean="0"/>
              <a:t>injunction</a:t>
            </a:r>
            <a:r>
              <a:rPr lang="en-CA" dirty="0" smtClean="0"/>
              <a:t>, a court order that ends the strike. </a:t>
            </a:r>
          </a:p>
          <a:p>
            <a:r>
              <a:rPr lang="en-CA" dirty="0" smtClean="0"/>
              <a:t>Any employees who continue to strike could be fined or lose seniority.</a:t>
            </a:r>
            <a:endParaRPr lang="en-CA" dirty="0"/>
          </a:p>
        </p:txBody>
      </p:sp>
      <p:pic>
        <p:nvPicPr>
          <p:cNvPr id="9218" name="Picture 2" descr="C:\Users\Melissa\AppData\Local\Microsoft\Windows\Temporary Internet Files\Content.IE5\39PNYRJE\MC900056835[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04248" y="404664"/>
            <a:ext cx="1954298" cy="19943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04252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Grievances</a:t>
            </a:r>
            <a:endParaRPr lang="en-CA" dirty="0"/>
          </a:p>
        </p:txBody>
      </p:sp>
      <p:sp>
        <p:nvSpPr>
          <p:cNvPr id="3" name="Content Placeholder 2"/>
          <p:cNvSpPr>
            <a:spLocks noGrp="1"/>
          </p:cNvSpPr>
          <p:nvPr>
            <p:ph idx="1"/>
          </p:nvPr>
        </p:nvSpPr>
        <p:spPr/>
        <p:txBody>
          <a:bodyPr/>
          <a:lstStyle/>
          <a:p>
            <a:r>
              <a:rPr lang="en-CA" dirty="0" smtClean="0"/>
              <a:t>Employment contracts are intended to provide an orderly plan for dealing with most labour-management interactions. </a:t>
            </a:r>
          </a:p>
          <a:p>
            <a:r>
              <a:rPr lang="en-CA" b="1" dirty="0" smtClean="0"/>
              <a:t>Grievances</a:t>
            </a:r>
            <a:r>
              <a:rPr lang="en-CA" dirty="0" smtClean="0"/>
              <a:t>, are employee complains that their rights are not being respected</a:t>
            </a:r>
          </a:p>
          <a:p>
            <a:r>
              <a:rPr lang="en-CA" dirty="0" smtClean="0"/>
              <a:t>Grievances can concern a number of matters: safety of working conditions, appropriate rates of pay, changes in job description, unfair dismissal, etc.</a:t>
            </a:r>
          </a:p>
          <a:p>
            <a:r>
              <a:rPr lang="en-CA" dirty="0" smtClean="0"/>
              <a:t>An employee who has a complaint about a matter that’s a violation of the terms of the contract, has the right to file a grievance with the union</a:t>
            </a:r>
            <a:endParaRPr lang="en-CA"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60232" y="404664"/>
            <a:ext cx="1865313" cy="1858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15628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Grievances</a:t>
            </a:r>
            <a:endParaRPr lang="en-CA" dirty="0"/>
          </a:p>
        </p:txBody>
      </p:sp>
      <p:sp>
        <p:nvSpPr>
          <p:cNvPr id="3" name="Content Placeholder 2"/>
          <p:cNvSpPr>
            <a:spLocks noGrp="1"/>
          </p:cNvSpPr>
          <p:nvPr>
            <p:ph idx="1"/>
          </p:nvPr>
        </p:nvSpPr>
        <p:spPr>
          <a:xfrm>
            <a:off x="1009443" y="1340768"/>
            <a:ext cx="7125112" cy="5040559"/>
          </a:xfrm>
        </p:spPr>
        <p:txBody>
          <a:bodyPr>
            <a:normAutofit/>
          </a:bodyPr>
          <a:lstStyle/>
          <a:p>
            <a:r>
              <a:rPr lang="en-CA" dirty="0" smtClean="0"/>
              <a:t>When a grievance is filed, steps are usually taken first to settle it within the department where the worker is employed. Key people in the settlement might be the supervisor and union steward</a:t>
            </a:r>
          </a:p>
          <a:p>
            <a:r>
              <a:rPr lang="en-CA" dirty="0" smtClean="0"/>
              <a:t>A </a:t>
            </a:r>
            <a:r>
              <a:rPr lang="en-CA" b="1" dirty="0" smtClean="0"/>
              <a:t>union steward (rep) </a:t>
            </a:r>
            <a:r>
              <a:rPr lang="en-CA" dirty="0" smtClean="0"/>
              <a:t>an employee who has been chosen by co-workers, through the union, to represent the interests of those who work in his or her section.</a:t>
            </a:r>
          </a:p>
          <a:p>
            <a:r>
              <a:rPr lang="en-CA" dirty="0" smtClean="0"/>
              <a:t>If a settlement is not reached the matter is taken to a higher level involving more senior union officers and company officials. </a:t>
            </a:r>
          </a:p>
          <a:p>
            <a:r>
              <a:rPr lang="en-CA" dirty="0" smtClean="0"/>
              <a:t>If no agreement is made then the matter can be placed before an arbitrator or a judge from Human Resources Development Canada. The decision given is the binding on the company and employee.</a:t>
            </a:r>
            <a:endParaRPr lang="en-CA" dirty="0"/>
          </a:p>
        </p:txBody>
      </p:sp>
    </p:spTree>
    <p:extLst>
      <p:ext uri="{BB962C8B-B14F-4D97-AF65-F5344CB8AC3E}">
        <p14:creationId xmlns:p14="http://schemas.microsoft.com/office/powerpoint/2010/main" xmlns="" val="12699217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Union Membership Dues</a:t>
            </a:r>
            <a:endParaRPr lang="en-CA"/>
          </a:p>
        </p:txBody>
      </p:sp>
      <p:sp>
        <p:nvSpPr>
          <p:cNvPr id="3" name="Content Placeholder 2"/>
          <p:cNvSpPr>
            <a:spLocks noGrp="1"/>
          </p:cNvSpPr>
          <p:nvPr>
            <p:ph idx="1"/>
          </p:nvPr>
        </p:nvSpPr>
        <p:spPr/>
        <p:txBody>
          <a:bodyPr/>
          <a:lstStyle/>
          <a:p>
            <a:r>
              <a:rPr lang="en-CA" dirty="0" smtClean="0"/>
              <a:t>Whether all employees are required to join the union depends on the terms agreed by the employees who are already members of the union.</a:t>
            </a:r>
          </a:p>
          <a:p>
            <a:r>
              <a:rPr lang="en-CA" dirty="0" smtClean="0"/>
              <a:t>The term </a:t>
            </a:r>
            <a:r>
              <a:rPr lang="en-CA" b="1" dirty="0" smtClean="0"/>
              <a:t>closed shop </a:t>
            </a:r>
            <a:r>
              <a:rPr lang="en-CA" dirty="0" smtClean="0"/>
              <a:t>refers to a company that hires only union members.</a:t>
            </a:r>
          </a:p>
          <a:p>
            <a:r>
              <a:rPr lang="en-CA" dirty="0" smtClean="0"/>
              <a:t>In a union shop, all employees are required to join a union after a specific period of time. Even part-time employees such as summer employees are required to </a:t>
            </a:r>
            <a:r>
              <a:rPr lang="en-CA" b="1" dirty="0" smtClean="0"/>
              <a:t>pay dues </a:t>
            </a:r>
            <a:r>
              <a:rPr lang="en-CA" dirty="0" smtClean="0"/>
              <a:t>if they work in a union shop, although they might not be required to join the union.</a:t>
            </a:r>
          </a:p>
          <a:p>
            <a:r>
              <a:rPr lang="en-CA" dirty="0" smtClean="0"/>
              <a:t>In an open shop, employees are not required to be or become a union member.</a:t>
            </a:r>
            <a:endParaRPr lang="en-CA" dirty="0"/>
          </a:p>
        </p:txBody>
      </p:sp>
      <p:pic>
        <p:nvPicPr>
          <p:cNvPr id="2050" name="Picture 2" descr="C:\Users\Melissa\AppData\Local\Microsoft\Windows\Temporary Internet Files\Content.IE5\03UE99I7\MC900441325[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32240" y="0"/>
            <a:ext cx="2167136" cy="21671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497603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a:t>
            </a:r>
            <a:endParaRPr lang="en-CA" dirty="0"/>
          </a:p>
        </p:txBody>
      </p:sp>
      <p:sp>
        <p:nvSpPr>
          <p:cNvPr id="3" name="Content Placeholder 2"/>
          <p:cNvSpPr>
            <a:spLocks noGrp="1"/>
          </p:cNvSpPr>
          <p:nvPr>
            <p:ph idx="1"/>
          </p:nvPr>
        </p:nvSpPr>
        <p:spPr/>
        <p:txBody>
          <a:bodyPr/>
          <a:lstStyle/>
          <a:p>
            <a:r>
              <a:rPr lang="en-CA" dirty="0" smtClean="0"/>
              <a:t>Complete the Crossword activity that you received earlier  </a:t>
            </a:r>
          </a:p>
          <a:p>
            <a:endParaRPr lang="en-CA" dirty="0"/>
          </a:p>
          <a:p>
            <a:endParaRPr lang="en-CA" dirty="0" smtClean="0"/>
          </a:p>
          <a:p>
            <a:endParaRPr lang="en-CA" dirty="0"/>
          </a:p>
          <a:p>
            <a:endParaRPr lang="en-CA" dirty="0" smtClean="0"/>
          </a:p>
          <a:p>
            <a:endParaRPr lang="en-CA" dirty="0"/>
          </a:p>
          <a:p>
            <a:endParaRPr lang="en-CA" dirty="0"/>
          </a:p>
        </p:txBody>
      </p:sp>
      <p:pic>
        <p:nvPicPr>
          <p:cNvPr id="1026" name="Picture 2" descr="C:\Users\Melissa\AppData\Local\Microsoft\Windows\Temporary Internet Files\Content.IE5\03UE99I7\MC900153888[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27784" y="3212976"/>
            <a:ext cx="2602600" cy="24606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515945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WORKS CITED</a:t>
            </a:r>
            <a:endParaRPr lang="en-CA" dirty="0"/>
          </a:p>
        </p:txBody>
      </p:sp>
      <p:sp>
        <p:nvSpPr>
          <p:cNvPr id="3" name="Content Placeholder 2"/>
          <p:cNvSpPr>
            <a:spLocks noGrp="1"/>
          </p:cNvSpPr>
          <p:nvPr>
            <p:ph idx="1"/>
          </p:nvPr>
        </p:nvSpPr>
        <p:spPr/>
        <p:txBody>
          <a:bodyPr/>
          <a:lstStyle/>
          <a:p>
            <a:pPr marL="0" indent="0">
              <a:buNone/>
            </a:pPr>
            <a:r>
              <a:rPr lang="en-CA" dirty="0"/>
              <a:t>Greenwald, Robert (</a:t>
            </a:r>
            <a:r>
              <a:rPr lang="en-CA" dirty="0" err="1"/>
              <a:t>dir</a:t>
            </a:r>
            <a:r>
              <a:rPr lang="en-CA" dirty="0"/>
              <a:t>). </a:t>
            </a:r>
            <a:r>
              <a:rPr lang="en-CA" smtClean="0"/>
              <a:t>2005. </a:t>
            </a:r>
            <a:r>
              <a:rPr lang="en-CA" i="1" dirty="0"/>
              <a:t>Walmart: The High Cost of Low Price</a:t>
            </a:r>
            <a:r>
              <a:rPr lang="en-CA" dirty="0"/>
              <a:t>. New York: Disinformation Co.</a:t>
            </a:r>
          </a:p>
          <a:p>
            <a:pPr marL="0" indent="0">
              <a:buNone/>
            </a:pPr>
            <a:endParaRPr lang="en-CA" dirty="0" smtClean="0"/>
          </a:p>
          <a:p>
            <a:pPr marL="0" indent="0">
              <a:buNone/>
            </a:pPr>
            <a:r>
              <a:rPr lang="en-CA" dirty="0" err="1" smtClean="0"/>
              <a:t>Historica</a:t>
            </a:r>
            <a:r>
              <a:rPr lang="en-CA" dirty="0" smtClean="0"/>
              <a:t> </a:t>
            </a:r>
            <a:r>
              <a:rPr lang="en-CA" dirty="0"/>
              <a:t>Canada. (</a:t>
            </a:r>
            <a:r>
              <a:rPr lang="en-CA" dirty="0" err="1"/>
              <a:t>n.d.</a:t>
            </a:r>
            <a:r>
              <a:rPr lang="en-CA" dirty="0"/>
              <a:t>). Nitro. </a:t>
            </a:r>
            <a:r>
              <a:rPr lang="en-CA" u="sng" dirty="0">
                <a:hlinkClick r:id="rId2"/>
              </a:rPr>
              <a:t>https://</a:t>
            </a:r>
            <a:r>
              <a:rPr lang="en-CA" u="sng" dirty="0" smtClean="0">
                <a:hlinkClick r:id="rId2"/>
              </a:rPr>
              <a:t>www.historicacanada.ca/content/heritage-minutes/nitro</a:t>
            </a:r>
            <a:endParaRPr lang="en-CA" u="sng" dirty="0" smtClean="0"/>
          </a:p>
          <a:p>
            <a:pPr marL="0" indent="0">
              <a:buNone/>
            </a:pPr>
            <a:endParaRPr lang="en-CA" dirty="0"/>
          </a:p>
          <a:p>
            <a:pPr marL="0" indent="0">
              <a:buNone/>
            </a:pPr>
            <a:r>
              <a:rPr lang="en-CA" dirty="0" smtClean="0"/>
              <a:t>The </a:t>
            </a:r>
            <a:r>
              <a:rPr lang="en-CA" dirty="0"/>
              <a:t>Metropolitan Toronto School Board. 1994. </a:t>
            </a:r>
            <a:r>
              <a:rPr lang="en-CA" i="1" dirty="0"/>
              <a:t>Labour Unions in the Workplace</a:t>
            </a:r>
            <a:r>
              <a:rPr lang="en-CA" dirty="0"/>
              <a:t>. </a:t>
            </a:r>
            <a:r>
              <a:rPr lang="en-CA" dirty="0" err="1"/>
              <a:t>Willowdale</a:t>
            </a:r>
            <a:r>
              <a:rPr lang="en-CA" dirty="0"/>
              <a:t>: The Metropolitan Toronto School Board</a:t>
            </a:r>
            <a:r>
              <a:rPr lang="en-CA" dirty="0" smtClean="0"/>
              <a:t>.</a:t>
            </a:r>
          </a:p>
          <a:p>
            <a:pPr marL="0" indent="0">
              <a:buNone/>
            </a:pPr>
            <a:endParaRPr lang="en-CA" dirty="0"/>
          </a:p>
          <a:p>
            <a:pPr marL="0" indent="0">
              <a:buNone/>
            </a:pPr>
            <a:endParaRPr lang="en-CA" dirty="0"/>
          </a:p>
        </p:txBody>
      </p:sp>
    </p:spTree>
    <p:extLst>
      <p:ext uri="{BB962C8B-B14F-4D97-AF65-F5344CB8AC3E}">
        <p14:creationId xmlns:p14="http://schemas.microsoft.com/office/powerpoint/2010/main" xmlns="" val="2804329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7125113" cy="924475"/>
          </a:xfrm>
        </p:spPr>
        <p:txBody>
          <a:bodyPr/>
          <a:lstStyle/>
          <a:p>
            <a:r>
              <a:rPr lang="en-CA" dirty="0" smtClean="0"/>
              <a:t>Child Workers</a:t>
            </a:r>
            <a:endParaRPr lang="en-CA" dirty="0"/>
          </a:p>
        </p:txBody>
      </p:sp>
      <p:sp>
        <p:nvSpPr>
          <p:cNvPr id="3" name="Content Placeholder 2"/>
          <p:cNvSpPr>
            <a:spLocks noGrp="1"/>
          </p:cNvSpPr>
          <p:nvPr>
            <p:ph idx="1"/>
          </p:nvPr>
        </p:nvSpPr>
        <p:spPr>
          <a:xfrm>
            <a:off x="107504" y="404664"/>
            <a:ext cx="5544616" cy="6444031"/>
          </a:xfrm>
        </p:spPr>
        <p:txBody>
          <a:bodyPr>
            <a:normAutofit/>
          </a:bodyPr>
          <a:lstStyle/>
          <a:p>
            <a:pPr marL="0" indent="0">
              <a:buNone/>
            </a:pPr>
            <a:r>
              <a:rPr lang="en-CA" dirty="0" smtClean="0"/>
              <a:t>“[A mistress] considers the servant a price of machinery…The kitchen is…partly underground and poorly lighted, where the servant lives for the twenty-four hours…Where no other servant is employed, she is very lonely…The mistress, once or twice a day, visits to give orders. If a kind-hearted woman, she many give the girl a kind word, compliment her on her neatly ironed clothes, the clean floor, a bright stove. The servant’s daily task ended, she can sit in this kitchen alone (alone also all day) or go to her own room, perchance a cold one at that, and when she gets tired of it [go to bed]. What is such a life but slavery!” –</a:t>
            </a:r>
            <a:r>
              <a:rPr lang="en-CA" i="1" dirty="0" smtClean="0"/>
              <a:t>from Pay Cheques and Picket Lines: All About Unions in Canada, page 11</a:t>
            </a:r>
            <a:endParaRPr lang="en-CA"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580112" y="1484784"/>
            <a:ext cx="3442166" cy="3841484"/>
          </a:xfrm>
          <a:prstGeom prst="rect">
            <a:avLst/>
          </a:prstGeom>
        </p:spPr>
      </p:pic>
    </p:spTree>
    <p:extLst>
      <p:ext uri="{BB962C8B-B14F-4D97-AF65-F5344CB8AC3E}">
        <p14:creationId xmlns:p14="http://schemas.microsoft.com/office/powerpoint/2010/main" xmlns="" val="55607591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Child Workers</a:t>
            </a:r>
            <a:endParaRPr lang="en-CA" dirty="0"/>
          </a:p>
        </p:txBody>
      </p:sp>
      <p:sp>
        <p:nvSpPr>
          <p:cNvPr id="3" name="Content Placeholder 2"/>
          <p:cNvSpPr>
            <a:spLocks noGrp="1"/>
          </p:cNvSpPr>
          <p:nvPr>
            <p:ph idx="1"/>
          </p:nvPr>
        </p:nvSpPr>
        <p:spPr>
          <a:xfrm>
            <a:off x="467544" y="4293096"/>
            <a:ext cx="7125112" cy="3077870"/>
          </a:xfrm>
        </p:spPr>
        <p:txBody>
          <a:bodyPr/>
          <a:lstStyle/>
          <a:p>
            <a:r>
              <a:rPr lang="en-CA" dirty="0" smtClean="0"/>
              <a:t>Shoeshine boys</a:t>
            </a:r>
          </a:p>
          <a:p>
            <a:pPr lvl="1"/>
            <a:r>
              <a:rPr lang="en-CA" dirty="0" smtClean="0"/>
              <a:t>Small in stature because they were likely malnourished</a:t>
            </a:r>
          </a:p>
          <a:p>
            <a:pPr lvl="1"/>
            <a:r>
              <a:rPr lang="en-CA" dirty="0" smtClean="0"/>
              <a:t>Roamed the streets looking for work from morning until dusk</a:t>
            </a:r>
          </a:p>
          <a:p>
            <a:pPr lvl="1"/>
            <a:r>
              <a:rPr lang="en-CA" dirty="0" smtClean="0"/>
              <a:t>Rarely attended school; perhaps in the winter months</a:t>
            </a:r>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95736" y="1556792"/>
            <a:ext cx="4517244" cy="3460164"/>
          </a:xfrm>
          <a:prstGeom prst="rect">
            <a:avLst/>
          </a:prstGeom>
        </p:spPr>
      </p:pic>
    </p:spTree>
    <p:extLst>
      <p:ext uri="{BB962C8B-B14F-4D97-AF65-F5344CB8AC3E}">
        <p14:creationId xmlns:p14="http://schemas.microsoft.com/office/powerpoint/2010/main" xmlns="" val="9760285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3" dur="500"/>
                                        <p:tgtEl>
                                          <p:spTgt spid="3">
                                            <p:txEl>
                                              <p:pRg st="2" end="2"/>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Unsafe environments</a:t>
            </a:r>
            <a:endParaRPr lang="en-CA" dirty="0"/>
          </a:p>
        </p:txBody>
      </p:sp>
      <p:sp>
        <p:nvSpPr>
          <p:cNvPr id="3" name="Content Placeholder 2"/>
          <p:cNvSpPr>
            <a:spLocks noGrp="1"/>
          </p:cNvSpPr>
          <p:nvPr>
            <p:ph idx="1"/>
          </p:nvPr>
        </p:nvSpPr>
        <p:spPr>
          <a:xfrm>
            <a:off x="539552" y="4725144"/>
            <a:ext cx="7125112" cy="2429798"/>
          </a:xfrm>
        </p:spPr>
        <p:txBody>
          <a:bodyPr>
            <a:normAutofit/>
          </a:bodyPr>
          <a:lstStyle/>
          <a:p>
            <a:r>
              <a:rPr lang="en-CA" dirty="0" smtClean="0"/>
              <a:t>Garment factories</a:t>
            </a:r>
          </a:p>
          <a:p>
            <a:pPr lvl="1"/>
            <a:r>
              <a:rPr lang="en-CA" dirty="0" smtClean="0"/>
              <a:t>Long </a:t>
            </a:r>
            <a:r>
              <a:rPr lang="en-CA" dirty="0" err="1" smtClean="0"/>
              <a:t>labourious</a:t>
            </a:r>
            <a:r>
              <a:rPr lang="en-CA" dirty="0" smtClean="0"/>
              <a:t> days as workers were paid by the piece</a:t>
            </a:r>
          </a:p>
          <a:p>
            <a:pPr lvl="1"/>
            <a:r>
              <a:rPr lang="en-CA" dirty="0" smtClean="0"/>
              <a:t>Dimly lit, overcrowded factories with machinery that could be dangerous if not trained properly</a:t>
            </a:r>
          </a:p>
          <a:p>
            <a:pPr lvl="1"/>
            <a:r>
              <a:rPr lang="en-CA" dirty="0" smtClean="0"/>
              <a:t>Workers were not trained in first aid and if workers were injured they lost pay for the day, lost employment or lost their life from traumatic injuries</a:t>
            </a:r>
          </a:p>
          <a:p>
            <a:pPr marL="457200" lvl="1" indent="0">
              <a:buNone/>
            </a:pPr>
            <a:endParaRPr lang="en-CA" dirty="0" smtClean="0"/>
          </a:p>
          <a:p>
            <a:pPr lvl="1"/>
            <a:endParaRPr lang="en-CA"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47864" y="1412776"/>
            <a:ext cx="4752204" cy="3451656"/>
          </a:xfrm>
          <a:prstGeom prst="rect">
            <a:avLst/>
          </a:prstGeom>
        </p:spPr>
      </p:pic>
    </p:spTree>
    <p:extLst>
      <p:ext uri="{BB962C8B-B14F-4D97-AF65-F5344CB8AC3E}">
        <p14:creationId xmlns:p14="http://schemas.microsoft.com/office/powerpoint/2010/main" xmlns="" val="1033770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Immigrant Labourers</a:t>
            </a:r>
            <a:endParaRPr lang="en-CA" dirty="0"/>
          </a:p>
        </p:txBody>
      </p:sp>
      <p:sp>
        <p:nvSpPr>
          <p:cNvPr id="3" name="Content Placeholder 2"/>
          <p:cNvSpPr>
            <a:spLocks noGrp="1"/>
          </p:cNvSpPr>
          <p:nvPr>
            <p:ph idx="1"/>
          </p:nvPr>
        </p:nvSpPr>
        <p:spPr>
          <a:xfrm>
            <a:off x="971600" y="4051275"/>
            <a:ext cx="7125112" cy="2789838"/>
          </a:xfrm>
        </p:spPr>
        <p:txBody>
          <a:bodyPr>
            <a:normAutofit fontScale="92500" lnSpcReduction="20000"/>
          </a:bodyPr>
          <a:lstStyle/>
          <a:p>
            <a:r>
              <a:rPr lang="en-CA" dirty="0">
                <a:hlinkClick r:id="rId2"/>
              </a:rPr>
              <a:t>https://www.historicacanada.ca/content/heritage-minutes/nitro</a:t>
            </a:r>
            <a:endParaRPr lang="en-CA" dirty="0"/>
          </a:p>
          <a:p>
            <a:r>
              <a:rPr lang="en-CA" dirty="0" smtClean="0"/>
              <a:t>Chinese labourers were used to build Canada’s railroad</a:t>
            </a:r>
          </a:p>
          <a:p>
            <a:r>
              <a:rPr lang="en-CA" dirty="0" smtClean="0"/>
              <a:t>They worked for lower wages than Canadian labourers ($1/day)</a:t>
            </a:r>
          </a:p>
          <a:p>
            <a:r>
              <a:rPr lang="en-CA" dirty="0" smtClean="0"/>
              <a:t>After a full year of work, many Chinese labourers only netted $40 as a result of expenses for clothes, tools, rent, food, taxes, doctors, etc.</a:t>
            </a:r>
          </a:p>
          <a:p>
            <a:r>
              <a:rPr lang="en-CA" dirty="0" smtClean="0"/>
              <a:t>Many Chinese labourers died from illness, scurvy or as a result of injuries sustained in their work</a:t>
            </a:r>
            <a:endParaRPr lang="en-CA"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59632" y="1530896"/>
            <a:ext cx="3340295" cy="24686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82905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ircle(in)">
                                      <p:cBhvr>
                                        <p:cTn id="13" dur="2000"/>
                                        <p:tgtEl>
                                          <p:spTgt spid="3">
                                            <p:txEl>
                                              <p:pRg st="3" end="3"/>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circle(in)">
                                      <p:cBhvr>
                                        <p:cTn id="1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Early 1800s</a:t>
            </a:r>
            <a:endParaRPr lang="en-CA" dirty="0"/>
          </a:p>
        </p:txBody>
      </p:sp>
      <p:sp>
        <p:nvSpPr>
          <p:cNvPr id="3" name="Content Placeholder 2"/>
          <p:cNvSpPr>
            <a:spLocks noGrp="1"/>
          </p:cNvSpPr>
          <p:nvPr>
            <p:ph idx="1"/>
          </p:nvPr>
        </p:nvSpPr>
        <p:spPr/>
        <p:txBody>
          <a:bodyPr/>
          <a:lstStyle/>
          <a:p>
            <a:r>
              <a:rPr lang="en-CA" dirty="0" smtClean="0"/>
              <a:t>1816: Nova Scotia passes a law prohibiting workers from getting together to ask for better wages and hours and send them to jail for three months if they do</a:t>
            </a:r>
          </a:p>
          <a:p>
            <a:r>
              <a:rPr lang="en-CA" dirty="0" smtClean="0"/>
              <a:t>1848: The Master and Servant Act is passed, forcing servants to stay with their masters, n matter how they are treated, for a stated number of years. Captured runaways are jailed.</a:t>
            </a:r>
            <a:endParaRPr lang="en-CA" dirty="0"/>
          </a:p>
        </p:txBody>
      </p:sp>
      <p:pic>
        <p:nvPicPr>
          <p:cNvPr id="1026" name="Picture 2" descr="C:\Users\Melissa\AppData\Local\Microsoft\Windows\Temporary Internet Files\Content.IE5\39PNYRJE\MC900391034[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80112" y="332656"/>
            <a:ext cx="1944216" cy="23682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90589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Late 1800s</a:t>
            </a:r>
            <a:endParaRPr lang="en-CA" dirty="0"/>
          </a:p>
        </p:txBody>
      </p:sp>
      <p:sp>
        <p:nvSpPr>
          <p:cNvPr id="3" name="Content Placeholder 2"/>
          <p:cNvSpPr>
            <a:spLocks noGrp="1"/>
          </p:cNvSpPr>
          <p:nvPr>
            <p:ph idx="1"/>
          </p:nvPr>
        </p:nvSpPr>
        <p:spPr/>
        <p:txBody>
          <a:bodyPr/>
          <a:lstStyle/>
          <a:p>
            <a:r>
              <a:rPr lang="en-CA" dirty="0" smtClean="0"/>
              <a:t>1867 – Confederation as Canada becomes a country</a:t>
            </a:r>
          </a:p>
          <a:p>
            <a:r>
              <a:rPr lang="en-CA" dirty="0" smtClean="0"/>
              <a:t>1872 – The Trades Union Act is passed which makes it legal for workers to organize. But they have little real protection. The Act doesn’t stop employers from firing workers who belong or not hiring those who might belong to a union</a:t>
            </a:r>
          </a:p>
          <a:p>
            <a:r>
              <a:rPr lang="en-CA" dirty="0" smtClean="0"/>
              <a:t>1884 – The Ontario Factory Act, which limits hours of work for women and children, is passed. But it doesn’t apply to places with fewer than twenty workers, there are too few inspectors to enforce it, and the maximum fine of $500 means that employers ignore it.</a:t>
            </a:r>
            <a:endParaRPr lang="en-CA" dirty="0"/>
          </a:p>
        </p:txBody>
      </p:sp>
      <p:pic>
        <p:nvPicPr>
          <p:cNvPr id="2050" name="Picture 2" descr="C:\Users\Melissa\AppData\Local\Microsoft\Windows\Temporary Internet Files\Content.IE5\HC1LW5UI\MC900018776[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404664"/>
            <a:ext cx="3241640" cy="1664659"/>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Melissa\AppData\Local\Microsoft\Windows\Temporary Internet Files\Content.IE5\39PNYRJE\MC91021745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64288" y="5229200"/>
            <a:ext cx="1537228" cy="14570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0316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Late 1800s</a:t>
            </a:r>
            <a:endParaRPr lang="en-CA" dirty="0"/>
          </a:p>
        </p:txBody>
      </p:sp>
      <p:sp>
        <p:nvSpPr>
          <p:cNvPr id="3" name="Content Placeholder 2"/>
          <p:cNvSpPr>
            <a:spLocks noGrp="1"/>
          </p:cNvSpPr>
          <p:nvPr>
            <p:ph idx="1"/>
          </p:nvPr>
        </p:nvSpPr>
        <p:spPr/>
        <p:txBody>
          <a:bodyPr/>
          <a:lstStyle/>
          <a:p>
            <a:r>
              <a:rPr lang="en-CA" dirty="0" smtClean="0"/>
              <a:t>1892 – The Truancy and Compulsory School Attendance Act is passed in Ontario. All children younger than fourteen must attend school.</a:t>
            </a:r>
          </a:p>
          <a:p>
            <a:r>
              <a:rPr lang="en-CA" dirty="0" smtClean="0"/>
              <a:t>1894 – Labour Day is made a national holiday (first Monday in September)</a:t>
            </a:r>
          </a:p>
          <a:p>
            <a:endParaRPr lang="en-CA" dirty="0"/>
          </a:p>
        </p:txBody>
      </p:sp>
      <p:pic>
        <p:nvPicPr>
          <p:cNvPr id="3075" name="Picture 3" descr="C:\Users\Melissa\AppData\Local\Microsoft\Windows\Temporary Internet Files\Content.IE5\39PNYRJE\MC900060280[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15816" y="4556480"/>
            <a:ext cx="3024336" cy="23015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35854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33239</TotalTime>
  <Words>2322</Words>
  <Application>Microsoft Office PowerPoint</Application>
  <PresentationFormat>On-screen Show (4:3)</PresentationFormat>
  <Paragraphs>139</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Summer</vt:lpstr>
      <vt:lpstr>A Brief History of Labour Unions in Canada  &amp; The Role of Labour Unions</vt:lpstr>
      <vt:lpstr>Labour in the Early 20th Century</vt:lpstr>
      <vt:lpstr>Child Workers</vt:lpstr>
      <vt:lpstr>Child Workers</vt:lpstr>
      <vt:lpstr>Unsafe environments</vt:lpstr>
      <vt:lpstr>Immigrant Labourers</vt:lpstr>
      <vt:lpstr>Early 1800s</vt:lpstr>
      <vt:lpstr>Late 1800s</vt:lpstr>
      <vt:lpstr>Late 1800s</vt:lpstr>
      <vt:lpstr>Early 1900s</vt:lpstr>
      <vt:lpstr>Early 1900s</vt:lpstr>
      <vt:lpstr>Late 1900s</vt:lpstr>
      <vt:lpstr>Late 1900s</vt:lpstr>
      <vt:lpstr>Labour Unions Today</vt:lpstr>
      <vt:lpstr>Slide 15</vt:lpstr>
      <vt:lpstr>The Role of Labour Unions</vt:lpstr>
      <vt:lpstr>How Unions Operate</vt:lpstr>
      <vt:lpstr>How a Union is Formed</vt:lpstr>
      <vt:lpstr>Collective Bargaining</vt:lpstr>
      <vt:lpstr>Problems in the Bargaining Process</vt:lpstr>
      <vt:lpstr>Strike</vt:lpstr>
      <vt:lpstr>Strike</vt:lpstr>
      <vt:lpstr>Grievances</vt:lpstr>
      <vt:lpstr>Grievances</vt:lpstr>
      <vt:lpstr>Union Membership Dues</vt:lpstr>
      <vt:lpstr>Activity!</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Brief History of Labour Unions in Canada</dc:title>
  <dc:creator>Melissa</dc:creator>
  <cp:lastModifiedBy>cayert</cp:lastModifiedBy>
  <cp:revision>55</cp:revision>
  <dcterms:created xsi:type="dcterms:W3CDTF">2014-05-04T17:05:58Z</dcterms:created>
  <dcterms:modified xsi:type="dcterms:W3CDTF">2016-06-17T16:03:36Z</dcterms:modified>
</cp:coreProperties>
</file>